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75" r:id="rId4"/>
    <p:sldId id="266" r:id="rId5"/>
    <p:sldId id="265" r:id="rId6"/>
    <p:sldId id="259" r:id="rId7"/>
    <p:sldId id="260" r:id="rId8"/>
    <p:sldId id="258" r:id="rId9"/>
    <p:sldId id="267" r:id="rId10"/>
    <p:sldId id="268" r:id="rId11"/>
    <p:sldId id="269" r:id="rId12"/>
    <p:sldId id="279" r:id="rId13"/>
    <p:sldId id="270" r:id="rId14"/>
    <p:sldId id="276" r:id="rId15"/>
    <p:sldId id="273" r:id="rId16"/>
    <p:sldId id="277" r:id="rId17"/>
    <p:sldId id="271" r:id="rId18"/>
    <p:sldId id="27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5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30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81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1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68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38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1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04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97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01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616AC2-CA0C-4819-853F-7880708CA577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4CB142-72DA-480D-A7BD-D1001231A22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1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kfbiFnzJc" TargetMode="External"/><Relationship Id="rId2" Type="http://schemas.openxmlformats.org/officeDocument/2006/relationships/hyperlink" Target="https://tvkultura.ru/video/show/brand_id/61048/episode_id/1377714/video_id/1527075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3244" y="761999"/>
            <a:ext cx="8157556" cy="1831293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РАЗВИТИЯ ОБРАЗОВАНИЯ</a:t>
            </a:r>
            <a:endParaRPr lang="ru-RU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3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99221"/>
            <a:ext cx="10058400" cy="932597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– Возрождение.</a:t>
            </a:r>
            <a:b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образования – всестороннее развитие человека. Антропоцентризм.</a:t>
            </a:r>
            <a:endParaRPr lang="ru-R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63" y="1513205"/>
            <a:ext cx="4064000" cy="3164840"/>
          </a:xfrm>
        </p:spPr>
      </p:pic>
      <p:sp>
        <p:nvSpPr>
          <p:cNvPr id="10" name="Прямоугольник 9"/>
          <p:cNvSpPr/>
          <p:nvPr/>
        </p:nvSpPr>
        <p:spPr>
          <a:xfrm>
            <a:off x="376237" y="19668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эпоха была ознаменована высочайшим уровнем развития культуры и искусства: Петрарка, Данте, Боккаччо, Микеланджело, Рафаэль, Леонардо да Винчи, Уильям Шекспир, Пауль Рубенс, Ван Дейк, Рембрандт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274618" y="4607199"/>
            <a:ext cx="7604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науке произведен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подлинно революционный переворот: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Андреас Везалий, Роджер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Бэкон и Френсис Бэкон, Авиценна, Николай Коперник, Галилео Галилей, Тихо Браге, Джордано Бруно, Филипп Парацельс</a:t>
            </a:r>
          </a:p>
        </p:txBody>
      </p:sp>
    </p:spTree>
    <p:extLst>
      <p:ext uri="{BB962C8B-B14F-4D97-AF65-F5344CB8AC3E}">
        <p14:creationId xmlns:p14="http://schemas.microsoft.com/office/powerpoint/2010/main" val="249424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13137"/>
            <a:ext cx="10058400" cy="9325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IV </a:t>
            </a:r>
            <a:r>
              <a:rPr lang="ru-RU" dirty="0" smtClean="0"/>
              <a:t>этап</a:t>
            </a:r>
            <a:br>
              <a:rPr lang="ru-RU" dirty="0" smtClean="0"/>
            </a:br>
            <a:r>
              <a:rPr lang="ru-RU" dirty="0" smtClean="0"/>
              <a:t>Настоящее время</a:t>
            </a:r>
            <a:br>
              <a:rPr lang="ru-RU" dirty="0" smtClean="0"/>
            </a:br>
            <a:r>
              <a:rPr lang="ru-RU" dirty="0" smtClean="0"/>
              <a:t>Цель образования - …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32" y="0"/>
            <a:ext cx="3441315" cy="402272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r="8354"/>
          <a:stretch/>
        </p:blipFill>
        <p:spPr>
          <a:xfrm>
            <a:off x="8891060" y="4022725"/>
            <a:ext cx="2431658" cy="30327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1" y="1845734"/>
            <a:ext cx="7662430" cy="48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9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13137"/>
            <a:ext cx="10058400" cy="93259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Из Великой дидактики Коменского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1055" y="1410224"/>
            <a:ext cx="10684625" cy="4838176"/>
          </a:xfrm>
        </p:spPr>
        <p:txBody>
          <a:bodyPr>
            <a:normAutofit fontScale="85000" lnSpcReduction="20000"/>
          </a:bodyPr>
          <a:lstStyle/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 надо начинать в весну жизни, то есть в детстве.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Утренние часы для занятий наиболее удобны.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Всё, подлежащее изучению, должно быть распределено сообразно ступеням возраста — так, чтобы предлагалось для изучения только то, что доступно восприятию в данном возрасте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Всеми возможными способами нужно утверждать в детях горячее стремление к знанию и учению.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обучения должен уменьшать трудности учения, чтобы оно не возбуждало в учениках неудовольствия и не отвращало их от дальнейших занятий.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Основательно должны рассматриваться только те вещи, которые могут принести пользу.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Всё последующее должно опираться на предыдущее.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Всё должно закрепляться постоянными упражнениями.</a:t>
            </a: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каждом предмете нужно останавливаться до тех пор, пока он не будет понят.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18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69"/>
            <a:ext cx="2571750" cy="32575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2" y="150669"/>
            <a:ext cx="4017818" cy="35088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45909" b="46667"/>
          <a:stretch/>
        </p:blipFill>
        <p:spPr>
          <a:xfrm>
            <a:off x="2674619" y="336400"/>
            <a:ext cx="5203701" cy="28860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1" t="49545" b="4091"/>
          <a:stretch/>
        </p:blipFill>
        <p:spPr>
          <a:xfrm>
            <a:off x="0" y="3544153"/>
            <a:ext cx="4789324" cy="29787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5" b="152"/>
          <a:stretch/>
        </p:blipFill>
        <p:spPr>
          <a:xfrm>
            <a:off x="4672639" y="3048654"/>
            <a:ext cx="6096000" cy="394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9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3101" cy="4022725"/>
          </a:xfrm>
        </p:spPr>
      </p:pic>
      <p:sp>
        <p:nvSpPr>
          <p:cNvPr id="5" name="Прямоугольник 4"/>
          <p:cNvSpPr/>
          <p:nvPr/>
        </p:nvSpPr>
        <p:spPr>
          <a:xfrm>
            <a:off x="147623" y="4025309"/>
            <a:ext cx="5347854" cy="568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Б.М. Кустодиев. Земская школа в Московской </a:t>
            </a:r>
            <a:r>
              <a:rPr lang="ru-RU" dirty="0" smtClean="0"/>
              <a:t>Руси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01" y="2011362"/>
            <a:ext cx="6667500" cy="40100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703126" y="935181"/>
            <a:ext cx="4006735" cy="568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В.Е. Маковский. В сельской </a:t>
            </a:r>
            <a:r>
              <a:rPr lang="ru-RU" dirty="0" smtClean="0"/>
              <a:t>школе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128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0"/>
          <a:stretch/>
        </p:blipFill>
        <p:spPr>
          <a:xfrm>
            <a:off x="5854277" y="4735657"/>
            <a:ext cx="3574866" cy="21223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6"/>
          <a:stretch/>
        </p:blipFill>
        <p:spPr>
          <a:xfrm>
            <a:off x="5577186" y="0"/>
            <a:ext cx="6046776" cy="3962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240"/>
            <a:ext cx="5705475" cy="33242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6" y="-111760"/>
            <a:ext cx="4978400" cy="3810000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4857" y="3317024"/>
            <a:ext cx="4127143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2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3" y="16439"/>
            <a:ext cx="5084619" cy="6112872"/>
          </a:xfrm>
        </p:spPr>
      </p:pic>
      <p:sp>
        <p:nvSpPr>
          <p:cNvPr id="5" name="Прямоугольник 4"/>
          <p:cNvSpPr/>
          <p:nvPr/>
        </p:nvSpPr>
        <p:spPr>
          <a:xfrm>
            <a:off x="906089" y="6129311"/>
            <a:ext cx="4461163" cy="540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Н. П. Богданов-Бельский. Устный счёт. В народной школе С. А. </a:t>
            </a:r>
            <a:r>
              <a:rPr lang="ru-RU" dirty="0" smtClean="0"/>
              <a:t>Рачинского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3" y="1113173"/>
            <a:ext cx="6442363" cy="15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57" y="0"/>
            <a:ext cx="3017043" cy="402272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7610475" cy="4600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55" y="3196490"/>
            <a:ext cx="5715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8103" cy="431915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70" y="3158836"/>
            <a:ext cx="6271430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6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tvkultura.ru/video/show/brand_id/61048/episode_id/1377714/video_id/1527075/</a:t>
            </a:r>
            <a:endParaRPr lang="ru-RU" dirty="0" smtClean="0"/>
          </a:p>
          <a:p>
            <a:r>
              <a:rPr lang="en-AU" dirty="0">
                <a:hlinkClick r:id="rId3"/>
              </a:rPr>
              <a:t>https://www.youtube.com/watch?v=_</a:t>
            </a:r>
            <a:r>
              <a:rPr lang="en-AU" dirty="0" smtClean="0">
                <a:hlinkClick r:id="rId3"/>
              </a:rPr>
              <a:t>lkfbiFnzJc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75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4463" y="1468582"/>
            <a:ext cx="5774575" cy="12746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– </a:t>
            </a:r>
            <a:b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III-I </a:t>
            </a:r>
            <a: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нашей эры: </a:t>
            </a:r>
            <a:b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Древняя Греция: Спарта и Афины</a:t>
            </a:r>
            <a:b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образования – формирование воина: сила, ловкость, храбрость</a:t>
            </a:r>
            <a:b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5" y="2743200"/>
            <a:ext cx="5619750" cy="3619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5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19"/>
            <a:ext cx="6317477" cy="5126182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49" y="0"/>
            <a:ext cx="6030051" cy="46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3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1644" y="748145"/>
            <a:ext cx="10651374" cy="2770910"/>
          </a:xfrm>
        </p:spPr>
        <p:txBody>
          <a:bodyPr>
            <a:normAutofit/>
          </a:bodyPr>
          <a:lstStyle/>
          <a:p>
            <a:pPr algn="ctr"/>
            <a:endParaRPr lang="ru-RU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-33409"/>
            <a:ext cx="10210799" cy="68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7733" y="0"/>
            <a:ext cx="5949697" cy="1454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–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– XVI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вв.</a:t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Европа. Средневековье. </a:t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образования – спасение души.</a:t>
            </a:r>
            <a:r>
              <a:rPr lang="ru-RU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6"/>
          <a:stretch/>
        </p:blipFill>
        <p:spPr>
          <a:xfrm>
            <a:off x="6497781" y="0"/>
            <a:ext cx="5694219" cy="33490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1" b="19596"/>
          <a:stretch/>
        </p:blipFill>
        <p:spPr>
          <a:xfrm>
            <a:off x="0" y="1419399"/>
            <a:ext cx="5985163" cy="3277293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20659" r="-2064" b="15853"/>
          <a:stretch/>
        </p:blipFill>
        <p:spPr>
          <a:xfrm>
            <a:off x="5895371" y="3477490"/>
            <a:ext cx="6435172" cy="2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924" y="937766"/>
            <a:ext cx="10058400" cy="1450757"/>
          </a:xfrm>
        </p:spPr>
        <p:txBody>
          <a:bodyPr>
            <a:normAutofit/>
          </a:bodyPr>
          <a:lstStyle/>
          <a:p>
            <a:pPr algn="just"/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70626" cy="402272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44" y="0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63" y="475095"/>
            <a:ext cx="5370626" cy="402272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" y="952638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7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9" y="-133791"/>
            <a:ext cx="8088284" cy="6058315"/>
          </a:xfrm>
        </p:spPr>
      </p:pic>
    </p:spTree>
    <p:extLst>
      <p:ext uri="{BB962C8B-B14F-4D97-AF65-F5344CB8AC3E}">
        <p14:creationId xmlns:p14="http://schemas.microsoft.com/office/powerpoint/2010/main" val="316900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7389" b="10109"/>
          <a:stretch/>
        </p:blipFill>
        <p:spPr>
          <a:xfrm>
            <a:off x="471054" y="1"/>
            <a:ext cx="4502727" cy="3616036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4"/>
          <a:stretch/>
        </p:blipFill>
        <p:spPr>
          <a:xfrm>
            <a:off x="5812309" y="0"/>
            <a:ext cx="6242304" cy="36991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936" b="9892"/>
          <a:stretch/>
        </p:blipFill>
        <p:spPr>
          <a:xfrm>
            <a:off x="3089564" y="3169516"/>
            <a:ext cx="5153891" cy="3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0764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3859</TotalTime>
  <Words>165</Words>
  <Application>Microsoft Office PowerPoint</Application>
  <PresentationFormat>Широкоэкранный</PresentationFormat>
  <Paragraphs>22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Times New Roman</vt:lpstr>
      <vt:lpstr>Ретро</vt:lpstr>
      <vt:lpstr>ИСТОРИЯ РАЗВИТИЯ ОБРАЗОВАНИЯ</vt:lpstr>
      <vt:lpstr>I этап –  III-I до нашей эры:  Древняя Греция: Спарта и Афины Цель образования – формирование воина: сила, ловкость, храбрость  </vt:lpstr>
      <vt:lpstr>Презентация PowerPoint</vt:lpstr>
      <vt:lpstr>Презентация PowerPoint</vt:lpstr>
      <vt:lpstr>II период – V – XVI вв. Европа. Средневековье.  Цель образования – спасение души. </vt:lpstr>
      <vt:lpstr>Презентация PowerPoint</vt:lpstr>
      <vt:lpstr>Презентация PowerPoint</vt:lpstr>
      <vt:lpstr>Презентация PowerPoint</vt:lpstr>
      <vt:lpstr>Презентация PowerPoint</vt:lpstr>
      <vt:lpstr>III этап – Возрождение. Цель образования – всестороннее развитие человека. Антропоцентризм.</vt:lpstr>
      <vt:lpstr>IV этап Настоящее время Цель образования - …</vt:lpstr>
      <vt:lpstr>Из Великой дидактики Коменского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Современный учитель</dc:title>
  <dc:creator>Пользователь Windows</dc:creator>
  <cp:lastModifiedBy>Пользователь Windows</cp:lastModifiedBy>
  <cp:revision>44</cp:revision>
  <dcterms:created xsi:type="dcterms:W3CDTF">2019-11-24T14:13:32Z</dcterms:created>
  <dcterms:modified xsi:type="dcterms:W3CDTF">2021-05-17T09:37:09Z</dcterms:modified>
</cp:coreProperties>
</file>